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2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87" r:id="rId6"/>
    <p:sldId id="266" r:id="rId7"/>
    <p:sldId id="284" r:id="rId8"/>
    <p:sldId id="264" r:id="rId9"/>
    <p:sldId id="274" r:id="rId10"/>
    <p:sldId id="275" r:id="rId11"/>
    <p:sldId id="276" r:id="rId12"/>
    <p:sldId id="277" r:id="rId13"/>
    <p:sldId id="285" r:id="rId14"/>
    <p:sldId id="272" r:id="rId15"/>
    <p:sldId id="271" r:id="rId16"/>
    <p:sldId id="267" r:id="rId17"/>
    <p:sldId id="268" r:id="rId18"/>
    <p:sldId id="269" r:id="rId19"/>
    <p:sldId id="270" r:id="rId20"/>
    <p:sldId id="286" r:id="rId21"/>
    <p:sldId id="273" r:id="rId22"/>
    <p:sldId id="281" r:id="rId23"/>
    <p:sldId id="282" r:id="rId24"/>
    <p:sldId id="280" r:id="rId25"/>
    <p:sldId id="283" r:id="rId2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434" autoAdjust="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5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bg-BG"/>
  <c:chart>
    <c:autoTitleDeleted val="1"/>
    <c:plotArea>
      <c:layout>
        <c:manualLayout>
          <c:layoutTarget val="inner"/>
          <c:xMode val="edge"/>
          <c:yMode val="edge"/>
          <c:x val="0.26805555555555555"/>
          <c:y val="9.9537037037037202E-2"/>
          <c:w val="0.46388888888888979"/>
          <c:h val="0.77314814814814825"/>
        </c:manualLayout>
      </c:layout>
      <c:doughnut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9.4394079879037418E-2"/>
                  <c:y val="-0.13103061576922514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836992855194244"/>
                  <c:y val="-4.9188947367067852E-2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15933583850489"/>
                  <c:y val="-2.9513411271861831E-2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4581498276561441"/>
                  <c:y val="1.214029277941614E-2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3804483831509812"/>
                  <c:y val="2.1140847279393471E-2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9523809523809514E-2"/>
                  <c:y val="9.0842490842491005E-2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1341574044308179"/>
                  <c:y val="3.5164897323230644E-2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968253968253975E-3"/>
                  <c:y val="-2.9304029304029334E-3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7539682539682585E-2"/>
                  <c:y val="3.8095238095238099E-2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11507936507936505"/>
                  <c:y val="2.6373626373626415E-2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10912714035745549"/>
                  <c:y val="2.9304029304029334E-3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0.10912698412698431"/>
                  <c:y val="-4.3956043956044057E-2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7.5396825396825531E-2"/>
                  <c:y val="-7.0329670329670413E-2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4.563492063492073E-2"/>
                  <c:y val="-0.10842490842490851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/>
                </a:pPr>
                <a:endParaRPr lang="bg-BG"/>
              </a:p>
            </c:txPr>
            <c:showVal val="1"/>
            <c:showCatNam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Sheet1!$I$5:$I$21</c:f>
              <c:strCache>
                <c:ptCount val="17"/>
                <c:pt idx="0">
                  <c:v>Хранителни </c:v>
                </c:pt>
                <c:pt idx="1">
                  <c:v>Хартия </c:v>
                </c:pt>
                <c:pt idx="2">
                  <c:v>Картон </c:v>
                </c:pt>
                <c:pt idx="3">
                  <c:v>Пластмаса </c:v>
                </c:pt>
                <c:pt idx="4">
                  <c:v>Текстил </c:v>
                </c:pt>
                <c:pt idx="5">
                  <c:v>Гума </c:v>
                </c:pt>
                <c:pt idx="6">
                  <c:v>Кожа </c:v>
                </c:pt>
                <c:pt idx="7">
                  <c:v>Градински </c:v>
                </c:pt>
                <c:pt idx="8">
                  <c:v>Дървесни </c:v>
                </c:pt>
                <c:pt idx="9">
                  <c:v>Стъкло </c:v>
                </c:pt>
                <c:pt idx="10">
                  <c:v>Метали </c:v>
                </c:pt>
                <c:pt idx="11">
                  <c:v>Инертни </c:v>
                </c:pt>
                <c:pt idx="12">
                  <c:v>Опасни </c:v>
                </c:pt>
                <c:pt idx="13">
                  <c:v>Други (преди </c:v>
                </c:pt>
                <c:pt idx="14">
                  <c:v>преизчисляване)</c:v>
                </c:pt>
                <c:pt idx="16">
                  <c:v> </c:v>
                </c:pt>
              </c:strCache>
            </c:strRef>
          </c:cat>
          <c:val>
            <c:numRef>
              <c:f>Sheet1!$J$5:$J$21</c:f>
              <c:numCache>
                <c:formatCode>General</c:formatCode>
                <c:ptCount val="17"/>
                <c:pt idx="0">
                  <c:v>10</c:v>
                </c:pt>
                <c:pt idx="1">
                  <c:v>7.6</c:v>
                </c:pt>
                <c:pt idx="2">
                  <c:v>2.1</c:v>
                </c:pt>
                <c:pt idx="3">
                  <c:v>9.3000000000000007</c:v>
                </c:pt>
                <c:pt idx="4">
                  <c:v>2.1</c:v>
                </c:pt>
                <c:pt idx="5">
                  <c:v>0.70000000000000051</c:v>
                </c:pt>
                <c:pt idx="6">
                  <c:v>0.4</c:v>
                </c:pt>
                <c:pt idx="7">
                  <c:v>27.3</c:v>
                </c:pt>
                <c:pt idx="8">
                  <c:v>11.3</c:v>
                </c:pt>
                <c:pt idx="9">
                  <c:v>4.2</c:v>
                </c:pt>
                <c:pt idx="10">
                  <c:v>1.9</c:v>
                </c:pt>
                <c:pt idx="11">
                  <c:v>12.4</c:v>
                </c:pt>
                <c:pt idx="12">
                  <c:v>0.1</c:v>
                </c:pt>
                <c:pt idx="13">
                  <c:v>10.6</c:v>
                </c:pt>
              </c:numCache>
            </c:numRef>
          </c:val>
        </c:ser>
        <c:dLbls>
          <c:showVal val="1"/>
          <c:showCatName val="1"/>
        </c:dLbls>
        <c:firstSliceAng val="0"/>
        <c:holeSize val="50"/>
      </c:doughnutChart>
    </c:plotArea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09F99-26C2-4124-9F26-770F4AF60892}" type="datetimeFigureOut">
              <a:rPr lang="bg-BG" smtClean="0"/>
              <a:pPr/>
              <a:t>5.11.2018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737A1-4B02-4F82-AF86-E0C5749F787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61268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737A1-4B02-4F82-AF86-E0C5749F7879}" type="slidenum">
              <a:rPr lang="bg-BG" smtClean="0"/>
              <a:pPr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927265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737A1-4B02-4F82-AF86-E0C5749F7879}" type="slidenum">
              <a:rPr lang="bg-BG" smtClean="0"/>
              <a:pPr/>
              <a:t>22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74147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CAD9-2260-48D7-B0CB-070FEC5E1EEE}" type="datetimeFigureOut">
              <a:rPr lang="bg-BG" smtClean="0"/>
              <a:pPr/>
              <a:t>5.11.2018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6620-6781-4B0A-87ED-280FE7AFA98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 advTm="29000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CAD9-2260-48D7-B0CB-070FEC5E1EEE}" type="datetimeFigureOut">
              <a:rPr lang="bg-BG" smtClean="0"/>
              <a:pPr/>
              <a:t>5.11.2018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6620-6781-4B0A-87ED-280FE7AFA98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 advTm="29000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CAD9-2260-48D7-B0CB-070FEC5E1EEE}" type="datetimeFigureOut">
              <a:rPr lang="bg-BG" smtClean="0"/>
              <a:pPr/>
              <a:t>5.11.2018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6620-6781-4B0A-87ED-280FE7AFA98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 advTm="29000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CAD9-2260-48D7-B0CB-070FEC5E1EEE}" type="datetimeFigureOut">
              <a:rPr lang="bg-BG" smtClean="0"/>
              <a:pPr/>
              <a:t>5.11.2018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6620-6781-4B0A-87ED-280FE7AFA98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 advTm="29000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CAD9-2260-48D7-B0CB-070FEC5E1EEE}" type="datetimeFigureOut">
              <a:rPr lang="bg-BG" smtClean="0"/>
              <a:pPr/>
              <a:t>5.11.2018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6620-6781-4B0A-87ED-280FE7AFA98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 advTm="29000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CAD9-2260-48D7-B0CB-070FEC5E1EEE}" type="datetimeFigureOut">
              <a:rPr lang="bg-BG" smtClean="0"/>
              <a:pPr/>
              <a:t>5.11.2018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6620-6781-4B0A-87ED-280FE7AFA98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 advTm="29000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CAD9-2260-48D7-B0CB-070FEC5E1EEE}" type="datetimeFigureOut">
              <a:rPr lang="bg-BG" smtClean="0"/>
              <a:pPr/>
              <a:t>5.11.2018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6620-6781-4B0A-87ED-280FE7AFA98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 advTm="29000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CAD9-2260-48D7-B0CB-070FEC5E1EEE}" type="datetimeFigureOut">
              <a:rPr lang="bg-BG" smtClean="0"/>
              <a:pPr/>
              <a:t>5.11.2018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6620-6781-4B0A-87ED-280FE7AFA98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 advTm="29000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CAD9-2260-48D7-B0CB-070FEC5E1EEE}" type="datetimeFigureOut">
              <a:rPr lang="bg-BG" smtClean="0"/>
              <a:pPr/>
              <a:t>5.11.2018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6620-6781-4B0A-87ED-280FE7AFA98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 advTm="29000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CAD9-2260-48D7-B0CB-070FEC5E1EEE}" type="datetimeFigureOut">
              <a:rPr lang="bg-BG" smtClean="0"/>
              <a:pPr/>
              <a:t>5.11.2018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6620-6781-4B0A-87ED-280FE7AFA98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 advTm="29000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CAD9-2260-48D7-B0CB-070FEC5E1EEE}" type="datetimeFigureOut">
              <a:rPr lang="bg-BG" smtClean="0"/>
              <a:pPr/>
              <a:t>5.11.2018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6620-6781-4B0A-87ED-280FE7AFA980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 advTm="29000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FCAD9-2260-48D7-B0CB-070FEC5E1EEE}" type="datetimeFigureOut">
              <a:rPr lang="bg-BG" smtClean="0"/>
              <a:pPr/>
              <a:t>5.11.2018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86620-6781-4B0A-87ED-280FE7AFA980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 advTm="29000">
    <p:zoom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2020.eufunds.bg/bg/4/0/Company?uin=f0OCvfoEHYMMfM/xivpC/A==&amp;uinType=Bulstat&amp;type=Partn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2020.eufunds.bg/bg/4/0/Company?uin=9iBD+p32HxcMfM/xivpC/A==&amp;uinType=Bulstat&amp;type=Contractor" TargetMode="External"/><Relationship Id="rId2" Type="http://schemas.openxmlformats.org/officeDocument/2006/relationships/hyperlink" Target="http://2020.eufunds.bg/bg/4/0/Company?uin=Zvnwr8Wq3BPWaQMCew7s3w==&amp;uinType=Bulstat&amp;type=Contracto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2020.eufunds.bg/bg/4/0/Company?uin=O5d2Je/HJPbADP/gqcQcvA==&amp;uinType=Eik&amp;type=Contractor" TargetMode="External"/><Relationship Id="rId4" Type="http://schemas.openxmlformats.org/officeDocument/2006/relationships/hyperlink" Target="http://2020.eufunds.bg/bg/4/0/Company?uin=9PB5F70Xum6mF8yWcmUEig==&amp;uinType=Bulstat&amp;type=Contractor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00240"/>
            <a:ext cx="9144000" cy="221457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g-BG" sz="2000" b="0" spc="300" dirty="0" smtClean="0">
                <a:solidFill>
                  <a:schemeClr val="tx1">
                    <a:lumMod val="95000"/>
                  </a:schemeClr>
                </a:solidFill>
              </a:rPr>
              <a:t>ПРЕДСТАВЯНЕ НА ПРОЕКТ „ПРОЕКТИРАНЕ И ИЗГРАЖДАНЕ НА </a:t>
            </a:r>
            <a:r>
              <a:rPr lang="bg-BG" sz="2000" b="0" spc="300" dirty="0" err="1" smtClean="0">
                <a:solidFill>
                  <a:schemeClr val="tx1">
                    <a:lumMod val="95000"/>
                  </a:schemeClr>
                </a:solidFill>
              </a:rPr>
              <a:t>КОМПОСТИРАЩА</a:t>
            </a:r>
            <a:r>
              <a:rPr lang="bg-BG" sz="2000" b="0" spc="300" dirty="0" smtClean="0">
                <a:solidFill>
                  <a:schemeClr val="tx1">
                    <a:lumMod val="95000"/>
                  </a:schemeClr>
                </a:solidFill>
              </a:rPr>
              <a:t> ИНСТАЛАЦИЯ И НА ИНСТАЛАЦИЯ ЗА ПРЕДВАРИТЕЛНО ТРЕТИРАНЕ НА БИТОВИ ОТПАДЪЦИ НА ТЕРИТОРИЯТА НА </a:t>
            </a:r>
            <a:r>
              <a:rPr lang="bg-BG" sz="2000" b="0" spc="300" dirty="0" err="1" smtClean="0">
                <a:solidFill>
                  <a:schemeClr val="tx1">
                    <a:lumMod val="95000"/>
                  </a:schemeClr>
                </a:solidFill>
              </a:rPr>
              <a:t>РДБО</a:t>
            </a:r>
            <a:r>
              <a:rPr lang="bg-BG" sz="2000" b="0" spc="300" dirty="0" smtClean="0">
                <a:solidFill>
                  <a:schemeClr val="tx1">
                    <a:lumMod val="95000"/>
                  </a:schemeClr>
                </a:solidFill>
              </a:rPr>
              <a:t> МАДАН, ЗА ОБЩИНИТЕ МАДАН, ЗЛАТОГРАД И НЕДЕЛИНО“</a:t>
            </a:r>
            <a:r>
              <a:rPr lang="en-US" sz="2000" b="0" spc="3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en-US" sz="2000" b="0" spc="3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2000" spc="300" dirty="0" smtClean="0">
                <a:solidFill>
                  <a:schemeClr val="tx1">
                    <a:lumMod val="95000"/>
                  </a:schemeClr>
                </a:solidFill>
              </a:rPr>
              <a:t>5 </a:t>
            </a:r>
            <a:r>
              <a:rPr lang="bg-BG" sz="2000" spc="300" dirty="0" smtClean="0">
                <a:solidFill>
                  <a:schemeClr val="tx1">
                    <a:lumMod val="95000"/>
                  </a:schemeClr>
                </a:solidFill>
              </a:rPr>
              <a:t>ноември 2018 г.</a:t>
            </a:r>
            <a:endParaRPr lang="bg-BG" sz="2000" b="0" spc="3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029" name="Picture 5" descr="d:\My Documents\Amidagauro\MADAN18\Peskonferencia\PRESS\logo_EU_Foun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52"/>
            <a:ext cx="1841096" cy="1858985"/>
          </a:xfrm>
          <a:prstGeom prst="rect">
            <a:avLst/>
          </a:prstGeom>
          <a:noFill/>
        </p:spPr>
      </p:pic>
      <p:pic>
        <p:nvPicPr>
          <p:cNvPr id="1030" name="Picture 6" descr="d:\My Documents\Amidagauro\MADAN18\Peskonferencia\PRESS\file-2320-23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285728"/>
            <a:ext cx="2024050" cy="1609120"/>
          </a:xfrm>
          <a:prstGeom prst="rect">
            <a:avLst/>
          </a:prstGeom>
          <a:noFill/>
        </p:spPr>
      </p:pic>
      <p:pic>
        <p:nvPicPr>
          <p:cNvPr id="1031" name="Picture 7" descr="d:\My Documents\Amidagauro\MADAN18\Peskonferencia\PRESS\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500042"/>
            <a:ext cx="1310568" cy="1385888"/>
          </a:xfrm>
          <a:prstGeom prst="rect">
            <a:avLst/>
          </a:prstGeom>
          <a:noFill/>
        </p:spPr>
      </p:pic>
      <p:sp>
        <p:nvSpPr>
          <p:cNvPr id="20482" name="AutoShape 2" descr="Резултат с изображение за град мад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26626" name="Picture 2" descr="4f64c81c 5c40 59ed"/>
          <p:cNvPicPr>
            <a:picLocks noChangeAspect="1" noChangeArrowheads="1"/>
          </p:cNvPicPr>
          <p:nvPr/>
        </p:nvPicPr>
        <p:blipFill>
          <a:blip r:embed="rId6"/>
          <a:srcRect t="6199" b="5472"/>
          <a:stretch>
            <a:fillRect/>
          </a:stretch>
        </p:blipFill>
        <p:spPr bwMode="auto">
          <a:xfrm>
            <a:off x="0" y="4117105"/>
            <a:ext cx="9144000" cy="41696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6786610" cy="500066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bg-BG" dirty="0" err="1" smtClean="0"/>
              <a:t>Компостиращата</a:t>
            </a:r>
            <a:r>
              <a:rPr lang="bg-BG" dirty="0" smtClean="0"/>
              <a:t> инсталация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928671"/>
            <a:ext cx="8229600" cy="3571900"/>
          </a:xfr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lnSpcReduction="10000"/>
          </a:bodyPr>
          <a:lstStyle/>
          <a:p>
            <a:r>
              <a:rPr lang="bg-BG" sz="2200" dirty="0" err="1" smtClean="0"/>
              <a:t>Компостиращата</a:t>
            </a:r>
            <a:r>
              <a:rPr lang="bg-BG" sz="2200" dirty="0" smtClean="0"/>
              <a:t> инсталация използва автоматизирана система за разместване и разбъркване.</a:t>
            </a:r>
          </a:p>
          <a:p>
            <a:r>
              <a:rPr lang="bg-BG" sz="2200" dirty="0" smtClean="0"/>
              <a:t>Изработена е от трайни материали, което позволява по-дълга експлоатация. </a:t>
            </a:r>
          </a:p>
          <a:p>
            <a:r>
              <a:rPr lang="bg-BG" sz="2200" dirty="0" smtClean="0"/>
              <a:t>Работната скорост е променлива и може да бъде настроена автоматично.</a:t>
            </a:r>
          </a:p>
          <a:p>
            <a:r>
              <a:rPr lang="bg-BG" sz="2200" dirty="0" smtClean="0"/>
              <a:t> В зависимост от необходимостта и капацитета на работа е възможно да се програмира продължителен или редуващ се цикъл (напълно пълен или напълно празен).</a:t>
            </a:r>
          </a:p>
          <a:p>
            <a:pPr>
              <a:buNone/>
            </a:pPr>
            <a:r>
              <a:rPr lang="bg-BG" sz="2200" b="1" i="1" dirty="0" smtClean="0"/>
              <a:t>            </a:t>
            </a:r>
            <a:r>
              <a:rPr lang="bg-BG" sz="2400" b="1" i="1" dirty="0" smtClean="0"/>
              <a:t>Автоматизираната система при работа</a:t>
            </a:r>
            <a:endParaRPr lang="bg-BG" sz="2400" dirty="0" smtClean="0"/>
          </a:p>
          <a:p>
            <a:endParaRPr lang="bg-BG" sz="2200" dirty="0"/>
          </a:p>
        </p:txBody>
      </p:sp>
      <p:pic>
        <p:nvPicPr>
          <p:cNvPr id="1026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429132"/>
            <a:ext cx="7420059" cy="207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428605"/>
            <a:ext cx="7729534" cy="2643205"/>
          </a:xfrm>
          <a:solidFill>
            <a:srgbClr val="92D050"/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bg-BG" dirty="0" smtClean="0"/>
              <a:t>	Към системата се предвижда аериране. Системата е снабдена с електрически контролен панел, включително софтуер, който може да управлява системата дистанционно, както и да изпраща оперативна информация,  която показва целия процес на работа. </a:t>
            </a:r>
          </a:p>
          <a:p>
            <a:endParaRPr lang="bg-BG" dirty="0"/>
          </a:p>
        </p:txBody>
      </p:sp>
      <p:pic>
        <p:nvPicPr>
          <p:cNvPr id="2049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643314"/>
            <a:ext cx="6368126" cy="258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285992"/>
            <a:ext cx="8258204" cy="414340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bg-BG" dirty="0" smtClean="0"/>
              <a:t>`	</a:t>
            </a:r>
            <a:endParaRPr lang="bg-BG" sz="3400" dirty="0" smtClean="0"/>
          </a:p>
          <a:p>
            <a:pPr>
              <a:buNone/>
            </a:pPr>
            <a:r>
              <a:rPr lang="bg-BG" sz="3400" dirty="0" smtClean="0"/>
              <a:t>	</a:t>
            </a:r>
            <a:r>
              <a:rPr lang="bg-BG" sz="7200" u="sng" dirty="0" smtClean="0"/>
              <a:t>ДРУГИ ПРЕДИМСТВА НА ПРЕДЛОЖЕНАТА ТЕХНОЛОГИЯ </a:t>
            </a:r>
          </a:p>
          <a:p>
            <a:pPr>
              <a:buNone/>
            </a:pPr>
            <a:endParaRPr lang="bg-BG" sz="7200" u="sng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bg-BG" sz="7200" dirty="0" smtClean="0"/>
              <a:t>спестява необходимостта от допълнителни площи за зреене на </a:t>
            </a:r>
            <a:r>
              <a:rPr lang="bg-BG" sz="7200" dirty="0" err="1" smtClean="0"/>
              <a:t>компоста</a:t>
            </a:r>
            <a:r>
              <a:rPr lang="bg-BG" sz="7200" dirty="0" smtClean="0"/>
              <a:t>, тъй като </a:t>
            </a:r>
            <a:r>
              <a:rPr lang="bg-BG" sz="7200" dirty="0" err="1" smtClean="0"/>
              <a:t>площадкато</a:t>
            </a:r>
            <a:r>
              <a:rPr lang="bg-BG" sz="7200" dirty="0" smtClean="0"/>
              <a:t> е със сериозната денивелация на терена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sz="7200" dirty="0" smtClean="0"/>
              <a:t>Намаляване наполовина на цикъла за производство - от 8-10 седмици до 6-8 седмици/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sz="7200" dirty="0" smtClean="0"/>
              <a:t>намалява и инвестиционните разходи за изграждане на допълнителни площадки</a:t>
            </a:r>
            <a:endParaRPr lang="bg-BG" dirty="0"/>
          </a:p>
        </p:txBody>
      </p:sp>
      <p:pic>
        <p:nvPicPr>
          <p:cNvPr id="31746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0"/>
            <a:ext cx="4357718" cy="227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Downloads\Part I_Snimki depo_02.08.2018\DSCN64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57158" y="3429000"/>
            <a:ext cx="8258204" cy="3429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3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g-BG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Описаната линия за </a:t>
            </a:r>
            <a:r>
              <a:rPr kumimoji="0" lang="bg-BG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компостиране</a:t>
            </a:r>
            <a:r>
              <a:rPr kumimoji="0" lang="bg-BG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намалява близо до нула остатъчните отпадъци от некачествено произведен материал, който не би могъл да се определи като </a:t>
            </a:r>
            <a:r>
              <a:rPr kumimoji="0" lang="bg-BG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компост</a:t>
            </a:r>
            <a:r>
              <a:rPr kumimoji="0" lang="bg-BG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g-BG" sz="7200" dirty="0" smtClean="0"/>
              <a:t>	</a:t>
            </a:r>
            <a:r>
              <a:rPr kumimoji="0" lang="bg-BG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Линията позволява този материал да се ползва като уплътняващ и да се третира повторно в линията размесен с входящия </a:t>
            </a:r>
            <a:r>
              <a:rPr kumimoji="0" lang="bg-BG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шредиран</a:t>
            </a:r>
            <a:r>
              <a:rPr kumimoji="0" lang="bg-BG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материал.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g-BG" sz="7200" dirty="0" smtClean="0"/>
              <a:t>	</a:t>
            </a:r>
            <a:r>
              <a:rPr kumimoji="0" lang="bg-BG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стриктни мерки за контролиране на замърсяването на разделно събраните зелени и </a:t>
            </a:r>
            <a:r>
              <a:rPr kumimoji="0" lang="bg-BG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дървестни</a:t>
            </a:r>
            <a:r>
              <a:rPr kumimoji="0" lang="bg-BG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отпадъци, както и мерки за предварителен контрол за замърсяване на входящия материал се очаква постигане на високо качество на произведения </a:t>
            </a:r>
            <a:r>
              <a:rPr kumimoji="0" lang="bg-BG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компост</a:t>
            </a:r>
            <a:r>
              <a:rPr kumimoji="0" lang="bg-BG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bg-BG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rgbClr val="FFC000"/>
          </a:solidFill>
        </p:spPr>
        <p:txBody>
          <a:bodyPr/>
          <a:lstStyle/>
          <a:p>
            <a:r>
              <a:rPr lang="bg-BG" dirty="0" smtClean="0"/>
              <a:t>Общински мерки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500174"/>
            <a:ext cx="8229600" cy="4525963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000" dirty="0" smtClean="0"/>
              <a:t>Морфологичен анализ на състава на битовите отпадъци на </a:t>
            </a:r>
            <a:r>
              <a:rPr lang="en-US" sz="2000" dirty="0" err="1" smtClean="0"/>
              <a:t>общините</a:t>
            </a:r>
            <a:r>
              <a:rPr lang="en-US" sz="2000" dirty="0" smtClean="0"/>
              <a:t> </a:t>
            </a:r>
            <a:r>
              <a:rPr lang="en-US" sz="2000" dirty="0" err="1" smtClean="0"/>
              <a:t>Мадан</a:t>
            </a:r>
            <a:r>
              <a:rPr lang="en-US" sz="2000" dirty="0" smtClean="0"/>
              <a:t>, </a:t>
            </a:r>
            <a:r>
              <a:rPr lang="en-US" sz="2000" dirty="0" err="1" smtClean="0"/>
              <a:t>Златоград</a:t>
            </a:r>
            <a:r>
              <a:rPr lang="en-US" sz="2000" dirty="0" smtClean="0"/>
              <a:t> и </a:t>
            </a:r>
            <a:r>
              <a:rPr lang="en-US" sz="2000" dirty="0" err="1" smtClean="0"/>
              <a:t>Неделино</a:t>
            </a:r>
            <a:r>
              <a:rPr lang="bg-BG" sz="2000" dirty="0" smtClean="0"/>
              <a:t> </a:t>
            </a:r>
            <a:r>
              <a:rPr lang="ru-RU" sz="2000" dirty="0" smtClean="0"/>
              <a:t>, изготвен през 2015 год., съгласно изискванията на чл. 8, ал. 6 от Наредба за разделно събиране на биоотпадъците </a:t>
            </a:r>
          </a:p>
          <a:p>
            <a:pPr>
              <a:buNone/>
            </a:pPr>
            <a:r>
              <a:rPr lang="ru-RU" sz="2000" dirty="0" smtClean="0"/>
              <a:t>• </a:t>
            </a:r>
            <a:r>
              <a:rPr lang="en-US" sz="2000" dirty="0" err="1"/>
              <a:t>Регионална</a:t>
            </a:r>
            <a:r>
              <a:rPr lang="en-US" sz="2000" dirty="0"/>
              <a:t> </a:t>
            </a:r>
            <a:r>
              <a:rPr lang="en-US" sz="2000" dirty="0" err="1"/>
              <a:t>програма</a:t>
            </a:r>
            <a:r>
              <a:rPr lang="en-US" sz="2000" dirty="0"/>
              <a:t>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управление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отпадъците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общините</a:t>
            </a:r>
            <a:r>
              <a:rPr lang="en-US" sz="2000" dirty="0"/>
              <a:t> </a:t>
            </a:r>
            <a:r>
              <a:rPr lang="en-US" sz="2000" dirty="0" err="1"/>
              <a:t>Мадан</a:t>
            </a:r>
            <a:r>
              <a:rPr lang="en-US" sz="2000" dirty="0"/>
              <a:t>, </a:t>
            </a:r>
            <a:r>
              <a:rPr lang="en-US" sz="2000" dirty="0" err="1"/>
              <a:t>Златоград</a:t>
            </a:r>
            <a:r>
              <a:rPr lang="en-US" sz="2000" dirty="0"/>
              <a:t> и </a:t>
            </a:r>
            <a:r>
              <a:rPr lang="en-US" sz="2000" dirty="0" err="1" smtClean="0"/>
              <a:t>Неделино</a:t>
            </a:r>
            <a:r>
              <a:rPr lang="bg-BG" sz="2000" dirty="0" smtClean="0"/>
              <a:t> - </a:t>
            </a:r>
            <a:r>
              <a:rPr lang="bg-BG" sz="2000" dirty="0"/>
              <a:t>п</a:t>
            </a:r>
            <a:r>
              <a:rPr lang="bg-BG" sz="2000" dirty="0" smtClean="0"/>
              <a:t>риета  </a:t>
            </a:r>
            <a:r>
              <a:rPr lang="bg-BG" sz="2000" dirty="0"/>
              <a:t>на 29.11.2016 г. с Решение №3  на 13-то Общо събрание   на Регионално сдружение за управление на отпадъците за регион Мадан</a:t>
            </a:r>
          </a:p>
          <a:p>
            <a:pPr>
              <a:buNone/>
            </a:pPr>
            <a:endParaRPr lang="bg-BG" sz="2000" dirty="0"/>
          </a:p>
          <a:p>
            <a:pPr>
              <a:buNone/>
            </a:pPr>
            <a:r>
              <a:rPr lang="ru-RU" sz="2000" dirty="0" smtClean="0"/>
              <a:t>• Програма за опазване на околната среда 2015-2020 год., приета с Решение № 144/06.04.2016 год. на Общински Съвет Мадан</a:t>
            </a:r>
            <a:endParaRPr lang="bg-BG" sz="2000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2400" dirty="0" smtClean="0"/>
              <a:t>Морфологичен анализ на състава на битовите отпадъци на общините Мадан, Неделино и Златоград</a:t>
            </a:r>
            <a:endParaRPr lang="bg-BG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2686040" cy="45434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g-BG" sz="3600" dirty="0" smtClean="0"/>
              <a:t>60,8%</a:t>
            </a:r>
            <a:r>
              <a:rPr lang="bg-BG" sz="1800" dirty="0" smtClean="0"/>
              <a:t> </a:t>
            </a:r>
          </a:p>
          <a:p>
            <a:pPr>
              <a:buNone/>
            </a:pPr>
            <a:r>
              <a:rPr lang="bg-BG" sz="1800" dirty="0" smtClean="0"/>
              <a:t>	от генерираните отпадъци подлежат на </a:t>
            </a:r>
            <a:r>
              <a:rPr lang="bg-BG" sz="1800" dirty="0" err="1" smtClean="0"/>
              <a:t>компостиране</a:t>
            </a:r>
            <a:endParaRPr lang="bg-BG" sz="1800" dirty="0" smtClean="0"/>
          </a:p>
          <a:p>
            <a:endParaRPr lang="bg-BG" sz="1800" dirty="0"/>
          </a:p>
          <a:p>
            <a:pPr>
              <a:buNone/>
            </a:pPr>
            <a:r>
              <a:rPr lang="bg-BG" sz="1800" dirty="0" smtClean="0"/>
              <a:t>	Това количество  и условието за намаляване на  депонираните количества обуславят </a:t>
            </a:r>
            <a:r>
              <a:rPr lang="bg-BG" sz="1800" dirty="0" err="1" smtClean="0"/>
              <a:t>необходимастта</a:t>
            </a:r>
            <a:r>
              <a:rPr lang="bg-BG" sz="1800" dirty="0" smtClean="0"/>
              <a:t> от изграждането на  </a:t>
            </a:r>
            <a:r>
              <a:rPr lang="bg-BG" sz="1800" dirty="0" err="1" smtClean="0"/>
              <a:t>компостираща</a:t>
            </a:r>
            <a:r>
              <a:rPr lang="bg-BG" sz="1800" dirty="0" smtClean="0"/>
              <a:t> инсталация.</a:t>
            </a:r>
            <a:endParaRPr lang="bg-BG" sz="18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157386" y="1571612"/>
          <a:ext cx="6986614" cy="4667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678" y="928670"/>
            <a:ext cx="5429288" cy="64294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bg-BG" dirty="0" smtClean="0"/>
              <a:t>Какво </a:t>
            </a:r>
            <a:r>
              <a:rPr lang="bg-BG" dirty="0" err="1" smtClean="0"/>
              <a:t>предст</a:t>
            </a:r>
            <a:r>
              <a:rPr lang="en-US" dirty="0" smtClean="0"/>
              <a:t>a</a:t>
            </a:r>
            <a:r>
              <a:rPr lang="bg-BG" dirty="0" err="1" smtClean="0"/>
              <a:t>влява</a:t>
            </a:r>
            <a:r>
              <a:rPr lang="bg-BG" dirty="0" smtClean="0"/>
              <a:t> </a:t>
            </a:r>
            <a:r>
              <a:rPr lang="bg-BG" dirty="0" err="1" smtClean="0"/>
              <a:t>компостирането</a:t>
            </a:r>
            <a:r>
              <a:rPr lang="bg-BG" dirty="0" smtClean="0"/>
              <a:t>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2571744"/>
            <a:ext cx="7972452" cy="3697295"/>
          </a:xfrm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Процес на контролирано разграждане на органични материали </a:t>
            </a:r>
          </a:p>
          <a:p>
            <a:r>
              <a:rPr lang="ru-RU" sz="2400" dirty="0" smtClean="0"/>
              <a:t>Естествен биохимичен процес, водещ до разлагане на растителна маса </a:t>
            </a:r>
          </a:p>
          <a:p>
            <a:r>
              <a:rPr lang="ru-RU" sz="2400" dirty="0" smtClean="0"/>
              <a:t>В резултат се получава хумусоподобен материал, наречен компост (или биотор). </a:t>
            </a:r>
          </a:p>
          <a:p>
            <a:r>
              <a:rPr lang="ru-RU" sz="2400" dirty="0" smtClean="0"/>
              <a:t>Компостът представлява естествен, при това почти безплатно произведен, тор, чието внасяне в почвата подобрява нейния състав, добавят се и необходими за растежа и развитието на растенията хранителни вещества в съотношение, близко до оптималното</a:t>
            </a:r>
            <a:endParaRPr lang="bg-BG" sz="2400" dirty="0"/>
          </a:p>
        </p:txBody>
      </p:sp>
      <p:pic>
        <p:nvPicPr>
          <p:cNvPr id="50178" name="Picture 2" descr="Резултат с изображение за компостира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2495550" cy="25336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758138" cy="79690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bg-BG" dirty="0" smtClean="0"/>
              <a:t>Какво можем да </a:t>
            </a:r>
            <a:r>
              <a:rPr lang="bg-BG" dirty="0" err="1" smtClean="0"/>
              <a:t>компостираме</a:t>
            </a:r>
            <a:r>
              <a:rPr lang="bg-BG" dirty="0" smtClean="0"/>
              <a:t>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4857784" cy="5500726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ru-RU" sz="2000" dirty="0" smtClean="0"/>
              <a:t>Компостът се приготвя от събраните в градината и домакинството: • листа, окосена трева, надробени клонки и храсти и всевъзможни други растителни отпадъци (стайни и градински цветя, дървесни стърготини, слама) • отпадъци от кухнята като обелки от плодове и зеленчуци, листа от запарен чай, остатъци от хляб, кафе, макаронени изделия, черупки от яйца, и др. • салфетки, вестници, негланцирани рекламни брошури и диплянки, естествени влакнести материали и платнени остатъци от памук и вълна без примеси на синтетични влакна • оборски тор</a:t>
            </a:r>
            <a:endParaRPr lang="bg-BG" sz="2000" dirty="0"/>
          </a:p>
        </p:txBody>
      </p:sp>
      <p:sp>
        <p:nvSpPr>
          <p:cNvPr id="51202" name="AutoShape 2" descr="Резултат с изображение за компостир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51204" name="AutoShape 4" descr="Резултат с изображение за компостир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51206" name="Picture 6" descr="'Храна за Земята” - възможното градско компостиране - курс 'Опазване на биоразнообразието'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071546"/>
            <a:ext cx="3322228" cy="2212336"/>
          </a:xfrm>
          <a:prstGeom prst="rect">
            <a:avLst/>
          </a:prstGeom>
          <a:noFill/>
        </p:spPr>
      </p:pic>
      <p:pic>
        <p:nvPicPr>
          <p:cNvPr id="51208" name="Picture 8" descr="http://4.bp.blogspot.com/-kXleNT0OMCQ/UHKjgyZn6cI/AAAAAAAABcU/Ec83rT7ixvs/s1600/Make-Your-Own-Green-Comp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357562"/>
            <a:ext cx="3238523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6540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Какви са предимствата на компостирането?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9058" y="1285860"/>
            <a:ext cx="4786346" cy="5383499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ru-RU" sz="2000" dirty="0" smtClean="0"/>
              <a:t>Подобрява качеството на почвата и стимулира почвеното плодородие • Съхранява и доставя хранителни вещества за растенията. • Влияе положително върху микроорганизмите и растенията като подтиска болестите по тях • Повишава задържането на вода и ускорява обмяната на въздух /аерацията/ • При смесване на компоста с глинеста почва, тя се олекотява, а песъчливата почва задържа водата по- добре, когато има компост в нея • Без неприятна миризма, чист е от плевели и болестотворни микрорганизми • Лесно се пренася и може да се съхранява дълго време</a:t>
            </a:r>
            <a:endParaRPr lang="bg-BG" sz="2000" dirty="0"/>
          </a:p>
        </p:txBody>
      </p:sp>
      <p:pic>
        <p:nvPicPr>
          <p:cNvPr id="52226" name="Picture 2" descr="Резултат с изображение за компостира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3945421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1142984"/>
            <a:ext cx="4357718" cy="150019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bg-BG" dirty="0" smtClean="0"/>
              <a:t>Ползи за населението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3500438"/>
            <a:ext cx="8786874" cy="292895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2000" b="1" dirty="0" smtClean="0"/>
              <a:t>Въвеждането в експлоатация на компостираща инсталация ще подпомогне постигането на националните, регионалните и общинските цели за намаляване на количествата на депонираните биоразградими битови отпадъци</a:t>
            </a:r>
          </a:p>
          <a:p>
            <a:r>
              <a:rPr lang="ru-RU" sz="2000" b="1" dirty="0" smtClean="0"/>
              <a:t> Ще се спазят изискванията на Закона за управление на отпадъците и за изпълнението на изискванията за оползотворяване и компостиране на зелените отпадъци, произтичащи от Наредбата за разделно събиране </a:t>
            </a:r>
            <a:r>
              <a:rPr lang="ru-RU" sz="2000" b="1" smtClean="0"/>
              <a:t>на био-отпадъците </a:t>
            </a:r>
            <a:r>
              <a:rPr lang="ru-RU" sz="2000" b="1" dirty="0" smtClean="0"/>
              <a:t>и на Наредбата за третиране на био-отпадъците </a:t>
            </a:r>
          </a:p>
        </p:txBody>
      </p:sp>
      <p:pic>
        <p:nvPicPr>
          <p:cNvPr id="53250" name="Picture 2" descr="d:\My Documents\Amidagauro\MADAN18\Broshura\DSCN6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4476781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643998" cy="457203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pPr algn="ctr">
              <a:buNone/>
            </a:pPr>
            <a:endParaRPr lang="bg-BG" sz="5800" dirty="0" smtClean="0">
              <a:latin typeface="+mj-lt"/>
            </a:endParaRPr>
          </a:p>
          <a:p>
            <a:pPr algn="ctr">
              <a:buNone/>
            </a:pPr>
            <a:r>
              <a:rPr lang="bg-BG" sz="5800" u="sng" dirty="0" smtClean="0">
                <a:latin typeface="+mj-lt"/>
              </a:rPr>
              <a:t>ПРОЕКТЪТ СЕ ФИНАНСИРА ОТ </a:t>
            </a:r>
          </a:p>
          <a:p>
            <a:pPr algn="ctr">
              <a:buNone/>
            </a:pPr>
            <a:endParaRPr lang="bg-BG" sz="58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bg-BG" sz="5800" dirty="0" smtClean="0">
                <a:latin typeface="+mj-lt"/>
              </a:rPr>
              <a:t>Европейския фонд за регионално</a:t>
            </a:r>
            <a:r>
              <a:rPr lang="en-US" sz="5800" dirty="0" smtClean="0">
                <a:latin typeface="+mj-lt"/>
              </a:rPr>
              <a:t> </a:t>
            </a:r>
            <a:r>
              <a:rPr lang="bg-BG" sz="5800" dirty="0" smtClean="0">
                <a:latin typeface="+mj-lt"/>
              </a:rPr>
              <a:t>развитие на Европейския съюз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58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bg-BG" sz="5800" dirty="0" smtClean="0">
                <a:latin typeface="+mj-lt"/>
              </a:rPr>
              <a:t>Държавния бюджет на</a:t>
            </a:r>
            <a:r>
              <a:rPr lang="en-US" sz="5800" dirty="0" smtClean="0">
                <a:latin typeface="+mj-lt"/>
              </a:rPr>
              <a:t> </a:t>
            </a:r>
            <a:r>
              <a:rPr lang="bg-BG" sz="5800" dirty="0" smtClean="0">
                <a:latin typeface="+mj-lt"/>
              </a:rPr>
              <a:t>Република България чрез Оперативна програма „Околна среда 2014 -2020 г.“ </a:t>
            </a:r>
          </a:p>
          <a:p>
            <a:pPr>
              <a:buFont typeface="Wingdings" panose="05000000000000000000" pitchFamily="2" charset="2"/>
              <a:buChar char="§"/>
            </a:pPr>
            <a:endParaRPr lang="bg-BG" sz="58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bg-BG" sz="5800" dirty="0" err="1" smtClean="0">
                <a:latin typeface="+mj-lt"/>
              </a:rPr>
              <a:t>Бенефициенетът</a:t>
            </a:r>
            <a:r>
              <a:rPr lang="bg-BG" sz="5800" dirty="0" smtClean="0">
                <a:latin typeface="+mj-lt"/>
              </a:rPr>
              <a:t> – общините Мадан, Златоград и Неделино </a:t>
            </a:r>
          </a:p>
          <a:p>
            <a:pPr>
              <a:buNone/>
            </a:pPr>
            <a:endParaRPr lang="bg-BG" sz="5100" dirty="0" smtClean="0">
              <a:latin typeface="+mj-lt"/>
            </a:endParaRPr>
          </a:p>
          <a:p>
            <a:pPr lvl="1" hangingPunct="0"/>
            <a:r>
              <a:rPr lang="bg-BG" sz="4700" b="1" dirty="0" smtClean="0"/>
              <a:t>Период на изпълнение:</a:t>
            </a:r>
            <a:endParaRPr lang="bg-BG" sz="4700" dirty="0" smtClean="0"/>
          </a:p>
          <a:p>
            <a:pPr lvl="1" hangingPunct="0"/>
            <a:r>
              <a:rPr lang="bg-BG" sz="4700" dirty="0" smtClean="0"/>
              <a:t>Начало: 20.11.2017 година</a:t>
            </a:r>
          </a:p>
          <a:p>
            <a:pPr lvl="1" hangingPunct="0"/>
            <a:r>
              <a:rPr lang="bg-BG" sz="4700" dirty="0" smtClean="0"/>
              <a:t>Край: 20.10.2020 година</a:t>
            </a:r>
          </a:p>
          <a:p>
            <a:pPr>
              <a:buNone/>
            </a:pPr>
            <a:endParaRPr lang="bg-BG" sz="3600" dirty="0" smtClean="0">
              <a:latin typeface="+mj-lt"/>
            </a:endParaRPr>
          </a:p>
          <a:p>
            <a:pPr>
              <a:buNone/>
            </a:pPr>
            <a:endParaRPr lang="bg-BG" dirty="0"/>
          </a:p>
        </p:txBody>
      </p:sp>
      <p:pic>
        <p:nvPicPr>
          <p:cNvPr id="4" name="Picture 5" descr="d:\My Documents\Amidagauro\MADAN18\Peskonferencia\PRESS\logo_EU_F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53"/>
            <a:ext cx="1285884" cy="1298378"/>
          </a:xfrm>
          <a:prstGeom prst="rect">
            <a:avLst/>
          </a:prstGeom>
          <a:noFill/>
        </p:spPr>
      </p:pic>
      <p:pic>
        <p:nvPicPr>
          <p:cNvPr id="5" name="Picture 6" descr="d:\My Documents\Amidagauro\MADAN18\Peskonferencia\PRESS\file-2320-2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14290"/>
            <a:ext cx="1311045" cy="1042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Picture 2" descr="d:\My Documents\Amidagauro\MADAN18\Broshura\DSCN6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4476781" cy="335758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000628" y="785794"/>
            <a:ext cx="3929090" cy="1500198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Ползи за населението</a:t>
            </a:r>
            <a:endParaRPr kumimoji="0" lang="bg-BG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2844" y="3286124"/>
            <a:ext cx="8786874" cy="31432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Ще се намали количеството депонирани отпадъци на Регионално депо Мадан,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което</a:t>
            </a: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предотврати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повишаването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такса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битови отпадъци и такса за тон депониран отпадък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    Ще се рекултивира теренът на бившето сметище, граничещо с площадката, с което ще се подобри цялостния облик на околността. Ще се открият допълнителни работни места на територията на площадката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14290"/>
            <a:ext cx="8358246" cy="4714908"/>
          </a:xfrm>
          <a:solidFill>
            <a:srgbClr val="FFC000"/>
          </a:solidFill>
        </p:spPr>
        <p:txBody>
          <a:bodyPr>
            <a:noAutofit/>
          </a:bodyPr>
          <a:lstStyle/>
          <a:p>
            <a:pPr hangingPunct="0">
              <a:buNone/>
            </a:pPr>
            <a:r>
              <a:rPr lang="bg-BG" sz="1800" dirty="0" smtClean="0"/>
              <a:t>	</a:t>
            </a:r>
            <a:r>
              <a:rPr lang="bg-BG" sz="2400" dirty="0" smtClean="0"/>
              <a:t>С изпълнението </a:t>
            </a:r>
            <a:r>
              <a:rPr lang="bg-BG" sz="2400" dirty="0"/>
              <a:t>на </a:t>
            </a:r>
            <a:r>
              <a:rPr lang="bg-BG" sz="2400" dirty="0" smtClean="0"/>
              <a:t>проекта ще се изгради устойчива </a:t>
            </a:r>
            <a:r>
              <a:rPr lang="bg-BG" sz="2400" dirty="0"/>
              <a:t>система за управление на отпадъците, която </a:t>
            </a:r>
            <a:r>
              <a:rPr lang="bg-BG" sz="2400" dirty="0" smtClean="0"/>
              <a:t>ще осигури </a:t>
            </a:r>
            <a:r>
              <a:rPr lang="bg-BG" sz="2400" dirty="0"/>
              <a:t>необходимата инфраструктура за </a:t>
            </a:r>
            <a:r>
              <a:rPr lang="bg-BG" sz="2400" dirty="0" smtClean="0"/>
              <a:t>третиране, </a:t>
            </a:r>
          </a:p>
          <a:p>
            <a:pPr hangingPunct="0">
              <a:buNone/>
            </a:pPr>
            <a:r>
              <a:rPr lang="bg-BG" sz="2400" dirty="0" smtClean="0"/>
              <a:t>     оползотворяване  и </a:t>
            </a:r>
            <a:r>
              <a:rPr lang="bg-BG" sz="2400" dirty="0"/>
              <a:t>екологосъобразното обезвреждане на битовите отпадъци</a:t>
            </a:r>
            <a:r>
              <a:rPr lang="bg-BG" sz="2400" dirty="0" smtClean="0"/>
              <a:t>, </a:t>
            </a:r>
            <a:r>
              <a:rPr lang="bg-BG" sz="2400" dirty="0"/>
              <a:t>в т.ч. </a:t>
            </a:r>
            <a:r>
              <a:rPr lang="bg-BG" sz="2400" dirty="0" err="1"/>
              <a:t>биоразградими</a:t>
            </a:r>
            <a:r>
              <a:rPr lang="bg-BG" sz="2400" dirty="0"/>
              <a:t>, опасни отпадъци от домакинствата и строителни отпадъци, генерирани на територията на региона. </a:t>
            </a:r>
            <a:endParaRPr lang="bg-BG" sz="2400" dirty="0" smtClean="0"/>
          </a:p>
          <a:p>
            <a:pPr hangingPunct="0">
              <a:buNone/>
            </a:pPr>
            <a:r>
              <a:rPr lang="bg-BG" sz="2400" dirty="0" smtClean="0"/>
              <a:t>	Ще намали количеството на депонираните битови отпадъци чрез сортирането им и предаване за последваща обработка на </a:t>
            </a:r>
            <a:r>
              <a:rPr lang="bg-BG" sz="2400" dirty="0" err="1" smtClean="0"/>
              <a:t>рециклируемите</a:t>
            </a:r>
            <a:r>
              <a:rPr lang="bg-BG" sz="2400" dirty="0" smtClean="0"/>
              <a:t> и </a:t>
            </a:r>
            <a:r>
              <a:rPr lang="bg-BG" sz="2400" dirty="0" err="1" smtClean="0"/>
              <a:t>оползотворими</a:t>
            </a:r>
            <a:r>
              <a:rPr lang="bg-BG" sz="2400" dirty="0" smtClean="0"/>
              <a:t> компоненти, съдържащи се в смесените битови отпадъци. </a:t>
            </a:r>
            <a:endParaRPr lang="bg-BG" sz="2400" dirty="0"/>
          </a:p>
          <a:p>
            <a:pPr hangingPunct="0">
              <a:buNone/>
            </a:pPr>
            <a:r>
              <a:rPr lang="bg-BG" sz="1800" dirty="0" smtClean="0"/>
              <a:t>	 </a:t>
            </a:r>
            <a:endParaRPr lang="bg-BG" sz="1800" dirty="0"/>
          </a:p>
        </p:txBody>
      </p:sp>
      <p:pic>
        <p:nvPicPr>
          <p:cNvPr id="55300" name="Picture 4" descr="Няма сним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941168"/>
            <a:ext cx="4714876" cy="2143116"/>
          </a:xfrm>
          <a:prstGeom prst="rect">
            <a:avLst/>
          </a:prstGeom>
          <a:noFill/>
        </p:spPr>
      </p:pic>
      <p:pic>
        <p:nvPicPr>
          <p:cNvPr id="55302" name="Picture 6" descr="Няма сним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929198"/>
            <a:ext cx="4429124" cy="21431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Партньори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7554" y="1928802"/>
            <a:ext cx="3286148" cy="1357321"/>
          </a:xfrm>
          <a:solidFill>
            <a:srgbClr val="FFC000"/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>
              <a:hlinkClick r:id="rId3"/>
            </a:endParaRPr>
          </a:p>
          <a:p>
            <a:pPr>
              <a:buNone/>
            </a:pPr>
            <a:r>
              <a:rPr lang="ru-RU" b="1" dirty="0" smtClean="0"/>
              <a:t>Община Златоград</a:t>
            </a:r>
          </a:p>
          <a:p>
            <a:pPr>
              <a:buNone/>
            </a:pPr>
            <a:r>
              <a:rPr lang="ru-RU" b="1" dirty="0" smtClean="0"/>
              <a:t> </a:t>
            </a:r>
            <a:endParaRPr lang="bg-BG" dirty="0"/>
          </a:p>
        </p:txBody>
      </p:sp>
      <p:sp>
        <p:nvSpPr>
          <p:cNvPr id="35842" name="AutoShape 2" descr="Резултат с изображение за „ВЕРА СТРОЙ” ЕО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35844" name="AutoShape 4" descr="Резултат с изображение за „ВЕРА СТРОЙ” ЕО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35848" name="Picture 8" descr="Резултат с изображение за община златоград лог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571612"/>
            <a:ext cx="1714500" cy="2114550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428992" y="4357694"/>
            <a:ext cx="3286148" cy="121444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Община Неделино</a:t>
            </a:r>
            <a:endParaRPr kumimoji="0" lang="bg-BG" sz="8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854" name="AutoShape 14" descr="http://nedelino.bg/templates/times_plazza/images/default/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35856" name="AutoShape 16" descr="http://nedelino.bg/templates/times_plazza/images/default/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35858" name="AutoShape 18" descr="Резултат с изображение за община неделино ло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35860" name="AutoShape 20" descr="Резултат с изображение за община неделино ло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35862" name="Picture 22" descr="Резултат с изображение за община неделино лог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3857628"/>
            <a:ext cx="1576774" cy="21303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643050"/>
            <a:ext cx="7929618" cy="4786346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</a:p>
          <a:p>
            <a:pPr algn="ctr">
              <a:lnSpc>
                <a:spcPct val="170000"/>
              </a:lnSpc>
              <a:buNone/>
            </a:pPr>
            <a:r>
              <a:rPr lang="bg-BG" sz="4800" dirty="0" smtClean="0">
                <a:solidFill>
                  <a:srgbClr val="002060"/>
                </a:solidFill>
                <a:hlinkClick r:id="rId2"/>
              </a:rPr>
              <a:t>"СИТИ </a:t>
            </a:r>
            <a:r>
              <a:rPr lang="bg-BG" sz="4800" dirty="0" err="1" smtClean="0">
                <a:solidFill>
                  <a:srgbClr val="002060"/>
                </a:solidFill>
                <a:hlinkClick r:id="rId2"/>
              </a:rPr>
              <a:t>УЕЙСТ</a:t>
            </a:r>
            <a:r>
              <a:rPr lang="bg-BG" sz="4800" dirty="0" smtClean="0">
                <a:solidFill>
                  <a:srgbClr val="002060"/>
                </a:solidFill>
                <a:hlinkClick r:id="rId2"/>
              </a:rPr>
              <a:t>" </a:t>
            </a:r>
            <a:r>
              <a:rPr lang="bg-BG" sz="4800" dirty="0" err="1" smtClean="0">
                <a:solidFill>
                  <a:srgbClr val="002060"/>
                </a:solidFill>
                <a:hlinkClick r:id="rId2"/>
              </a:rPr>
              <a:t>ДЗЗД</a:t>
            </a:r>
            <a:r>
              <a:rPr lang="bg-BG" sz="4800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lnSpc>
                <a:spcPct val="170000"/>
              </a:lnSpc>
              <a:buNone/>
            </a:pPr>
            <a:r>
              <a:rPr lang="bg-BG" sz="4800" dirty="0" smtClean="0">
                <a:solidFill>
                  <a:srgbClr val="002060"/>
                </a:solidFill>
                <a:hlinkClick r:id="rId3"/>
              </a:rPr>
              <a:t>ЕКОСПОТ КОНСУЛТИНГ ООД</a:t>
            </a:r>
            <a:r>
              <a:rPr lang="bg-BG" sz="4800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lnSpc>
                <a:spcPct val="170000"/>
              </a:lnSpc>
              <a:buNone/>
            </a:pPr>
            <a:r>
              <a:rPr lang="bg-BG" sz="4800" dirty="0" err="1" smtClean="0">
                <a:solidFill>
                  <a:srgbClr val="002060"/>
                </a:solidFill>
                <a:hlinkClick r:id="rId4"/>
              </a:rPr>
              <a:t>ДИВЕРСО</a:t>
            </a:r>
            <a:r>
              <a:rPr lang="bg-BG" sz="4800" dirty="0" smtClean="0">
                <a:solidFill>
                  <a:srgbClr val="002060"/>
                </a:solidFill>
                <a:hlinkClick r:id="rId4"/>
              </a:rPr>
              <a:t> С ЕООД</a:t>
            </a:r>
            <a:r>
              <a:rPr lang="bg-BG" sz="4800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lnSpc>
                <a:spcPct val="170000"/>
              </a:lnSpc>
              <a:buNone/>
            </a:pPr>
            <a:r>
              <a:rPr lang="bg-BG" sz="4800" dirty="0" err="1" smtClean="0">
                <a:solidFill>
                  <a:srgbClr val="002060"/>
                </a:solidFill>
                <a:hlinkClick r:id="rId5"/>
              </a:rPr>
              <a:t>ЕПСИЛОН</a:t>
            </a:r>
            <a:r>
              <a:rPr lang="bg-BG" sz="4800" dirty="0" smtClean="0">
                <a:solidFill>
                  <a:srgbClr val="002060"/>
                </a:solidFill>
                <a:hlinkClick r:id="rId5"/>
              </a:rPr>
              <a:t> ФИНАНСИ ЕООД</a:t>
            </a:r>
            <a:r>
              <a:rPr lang="bg-BG" sz="3800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lnSpc>
                <a:spcPct val="170000"/>
              </a:lnSpc>
              <a:buNone/>
            </a:pPr>
            <a:r>
              <a:rPr lang="bg-BG" sz="3800" dirty="0" smtClean="0">
                <a:solidFill>
                  <a:schemeClr val="tx1"/>
                </a:solidFill>
              </a:rPr>
              <a:t>	</a:t>
            </a:r>
          </a:p>
          <a:p>
            <a:pPr algn="ctr">
              <a:buNone/>
            </a:pPr>
            <a:r>
              <a:rPr lang="bg-BG" dirty="0" smtClean="0">
                <a:solidFill>
                  <a:schemeClr val="tx1"/>
                </a:solidFill>
              </a:rPr>
              <a:t>	 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bg-BG" dirty="0" smtClean="0"/>
              <a:t>Изпълнители</a:t>
            </a:r>
            <a:endParaRPr lang="bg-BG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8643998" cy="457203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pPr algn="ctr">
              <a:buNone/>
            </a:pPr>
            <a:endParaRPr lang="bg-BG" sz="5800" dirty="0" smtClean="0">
              <a:latin typeface="+mj-lt"/>
            </a:endParaRPr>
          </a:p>
          <a:p>
            <a:pPr algn="ctr">
              <a:buNone/>
            </a:pPr>
            <a:endParaRPr lang="bg-BG" sz="5800" dirty="0" smtClean="0">
              <a:latin typeface="+mj-lt"/>
            </a:endParaRPr>
          </a:p>
          <a:p>
            <a:pPr algn="ctr">
              <a:buNone/>
            </a:pPr>
            <a:endParaRPr lang="bg-BG" sz="5800" dirty="0" smtClean="0">
              <a:latin typeface="+mj-lt"/>
            </a:endParaRPr>
          </a:p>
          <a:p>
            <a:pPr algn="ctr">
              <a:buNone/>
            </a:pPr>
            <a:r>
              <a:rPr lang="bg-BG" sz="6000" dirty="0" smtClean="0">
                <a:latin typeface="+mj-lt"/>
              </a:rPr>
              <a:t>Проектът </a:t>
            </a:r>
            <a:r>
              <a:rPr lang="bg-BG" sz="6000" dirty="0">
                <a:latin typeface="+mj-lt"/>
              </a:rPr>
              <a:t>се финансира от Европейския </a:t>
            </a:r>
            <a:r>
              <a:rPr lang="bg-BG" sz="6000" dirty="0" smtClean="0">
                <a:latin typeface="+mj-lt"/>
              </a:rPr>
              <a:t>фонд за регионално</a:t>
            </a:r>
          </a:p>
          <a:p>
            <a:pPr algn="ctr">
              <a:buNone/>
            </a:pPr>
            <a:r>
              <a:rPr lang="bg-BG" sz="6000" dirty="0" smtClean="0">
                <a:latin typeface="+mj-lt"/>
              </a:rPr>
              <a:t>развитие на Европейския съюз и от Държавния бюджет на</a:t>
            </a:r>
          </a:p>
          <a:p>
            <a:pPr algn="ctr">
              <a:buNone/>
            </a:pPr>
            <a:r>
              <a:rPr lang="bg-BG" sz="6000" dirty="0" smtClean="0">
                <a:latin typeface="+mj-lt"/>
              </a:rPr>
              <a:t>Република България чрез </a:t>
            </a:r>
            <a:r>
              <a:rPr lang="bg-BG" sz="6000" dirty="0">
                <a:latin typeface="+mj-lt"/>
              </a:rPr>
              <a:t>Оперативна програма „Околна среда 2014 -2020 г</a:t>
            </a:r>
            <a:r>
              <a:rPr lang="bg-BG" sz="6000" dirty="0" smtClean="0">
                <a:latin typeface="+mj-lt"/>
              </a:rPr>
              <a:t>. </a:t>
            </a:r>
          </a:p>
          <a:p>
            <a:pPr>
              <a:buNone/>
            </a:pPr>
            <a:endParaRPr lang="bg-BG" sz="5100" dirty="0" smtClean="0">
              <a:latin typeface="+mj-lt"/>
            </a:endParaRPr>
          </a:p>
          <a:p>
            <a:pPr>
              <a:buNone/>
            </a:pPr>
            <a:endParaRPr lang="bg-BG" sz="5100" dirty="0" smtClean="0">
              <a:latin typeface="+mj-lt"/>
            </a:endParaRPr>
          </a:p>
          <a:p>
            <a:pPr hangingPunct="0"/>
            <a:r>
              <a:rPr lang="bg-BG" sz="5100" b="1" dirty="0" smtClean="0"/>
              <a:t>Период на изпълнение:</a:t>
            </a:r>
            <a:endParaRPr lang="bg-BG" sz="5100" dirty="0" smtClean="0"/>
          </a:p>
          <a:p>
            <a:pPr hangingPunct="0"/>
            <a:r>
              <a:rPr lang="bg-BG" sz="5100" dirty="0" smtClean="0"/>
              <a:t>Начало: 20.11.2017 година</a:t>
            </a:r>
          </a:p>
          <a:p>
            <a:pPr hangingPunct="0"/>
            <a:r>
              <a:rPr lang="bg-BG" sz="5100" dirty="0" smtClean="0"/>
              <a:t>Край: 20.10.2020 година</a:t>
            </a:r>
          </a:p>
          <a:p>
            <a:pPr>
              <a:buNone/>
            </a:pPr>
            <a:endParaRPr lang="bg-BG" sz="3600" dirty="0">
              <a:latin typeface="+mj-lt"/>
            </a:endParaRPr>
          </a:p>
          <a:p>
            <a:pPr>
              <a:buNone/>
            </a:pPr>
            <a:r>
              <a:rPr lang="en-US" sz="3600" dirty="0">
                <a:latin typeface="+mj-lt"/>
              </a:rPr>
              <a:t> </a:t>
            </a:r>
            <a:endParaRPr lang="bg-BG" sz="3600" dirty="0">
              <a:latin typeface="+mj-lt"/>
            </a:endParaRPr>
          </a:p>
          <a:p>
            <a:endParaRPr lang="bg-BG" dirty="0"/>
          </a:p>
        </p:txBody>
      </p:sp>
      <p:pic>
        <p:nvPicPr>
          <p:cNvPr id="4" name="Picture 5" descr="d:\My Documents\Amidagauro\MADAN18\Peskonferencia\PRESS\logo_EU_F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53"/>
            <a:ext cx="1285884" cy="1298378"/>
          </a:xfrm>
          <a:prstGeom prst="rect">
            <a:avLst/>
          </a:prstGeom>
          <a:noFill/>
        </p:spPr>
      </p:pic>
      <p:pic>
        <p:nvPicPr>
          <p:cNvPr id="5" name="Picture 6" descr="d:\My Documents\Amidagauro\MADAN18\Peskonferencia\PRESS\file-2320-2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14290"/>
            <a:ext cx="1311045" cy="1042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642918"/>
            <a:ext cx="8229600" cy="11144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g-BG" sz="3600" dirty="0" smtClean="0"/>
              <a:t>Благодарим ви за вниманието!</a:t>
            </a:r>
            <a:endParaRPr lang="bg-BG" sz="3600" dirty="0"/>
          </a:p>
        </p:txBody>
      </p:sp>
      <p:pic>
        <p:nvPicPr>
          <p:cNvPr id="38914" name="Picture 2" descr="Снимка на За  град  Мадан."/>
          <p:cNvPicPr>
            <a:picLocks noChangeAspect="1" noChangeArrowheads="1"/>
          </p:cNvPicPr>
          <p:nvPr/>
        </p:nvPicPr>
        <p:blipFill>
          <a:blip r:embed="rId2"/>
          <a:srcRect r="754" b="2640"/>
          <a:stretch>
            <a:fillRect/>
          </a:stretch>
        </p:blipFill>
        <p:spPr bwMode="auto">
          <a:xfrm>
            <a:off x="1500166" y="1571612"/>
            <a:ext cx="5786478" cy="4214842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691680" y="5786454"/>
            <a:ext cx="4280476" cy="357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g-BG" sz="3600" b="1" dirty="0" smtClean="0"/>
              <a:t>Изготвил: ЕПСИЛОН ФИНАНСИ ЕООД</a:t>
            </a:r>
            <a:endParaRPr kumimoji="0" lang="bg-BG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4525963"/>
          </a:xfrm>
          <a:solidFill>
            <a:schemeClr val="accent5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bg-BG" sz="2800" u="sng" dirty="0"/>
          </a:p>
          <a:p>
            <a:pPr algn="ctr">
              <a:buNone/>
            </a:pPr>
            <a:r>
              <a:rPr lang="bg-BG" sz="2800" u="sng" dirty="0" smtClean="0"/>
              <a:t>СТОЙНОСТ НА ПРОЕКТА Е 9 039 369.69 ЛЕВА</a:t>
            </a:r>
          </a:p>
          <a:p>
            <a:pPr algn="ctr">
              <a:buNone/>
            </a:pPr>
            <a:endParaRPr lang="bg-BG" sz="2800" u="sng" dirty="0" smtClean="0"/>
          </a:p>
          <a:p>
            <a:pPr marL="0" indent="0" algn="ctr">
              <a:buNone/>
            </a:pPr>
            <a:r>
              <a:rPr lang="bg-BG" sz="2800" dirty="0" smtClean="0"/>
              <a:t>Сумата се разпределя както следва:</a:t>
            </a:r>
          </a:p>
          <a:p>
            <a:pPr marL="0" indent="0" algn="ctr">
              <a:buNone/>
            </a:pPr>
            <a:r>
              <a:rPr lang="bg-BG" sz="2000" dirty="0" smtClean="0"/>
              <a:t>Безвъзмездна финансова помощ: 6 764 995.75 лева, като:</a:t>
            </a:r>
            <a:br>
              <a:rPr lang="bg-BG" sz="2000" dirty="0" smtClean="0"/>
            </a:br>
            <a:endParaRPr lang="bg-BG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bg-BG" sz="2000" dirty="0" smtClean="0"/>
              <a:t>Съфинансиране </a:t>
            </a:r>
            <a:r>
              <a:rPr lang="bg-BG" sz="2000" dirty="0"/>
              <a:t>от Европейския фонд за регионално развитие на Европейския съюз: 5 750 246.39 лева</a:t>
            </a:r>
            <a:br>
              <a:rPr lang="bg-BG" sz="2000" dirty="0"/>
            </a:br>
            <a:endParaRPr lang="bg-BG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bg-BG" sz="2000" dirty="0" smtClean="0"/>
              <a:t>Национално </a:t>
            </a:r>
            <a:r>
              <a:rPr lang="bg-BG" sz="2000" dirty="0"/>
              <a:t>съфинансиране от Държавния бюджет на Република България: 1 014 749.36 лева</a:t>
            </a:r>
            <a:br>
              <a:rPr lang="bg-BG" sz="2000" dirty="0"/>
            </a:br>
            <a:endParaRPr lang="bg-BG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bg-BG" sz="2000" dirty="0" smtClean="0"/>
              <a:t>Съфинансиране </a:t>
            </a:r>
            <a:r>
              <a:rPr lang="bg-BG" sz="2000" dirty="0"/>
              <a:t>от Бенефициента: 2 274 373.94 лева</a:t>
            </a:r>
          </a:p>
          <a:p>
            <a:pPr>
              <a:buFont typeface="Wingdings" panose="05000000000000000000" pitchFamily="2" charset="2"/>
              <a:buChar char="§"/>
            </a:pPr>
            <a:endParaRPr lang="bg-BG" dirty="0"/>
          </a:p>
        </p:txBody>
      </p:sp>
      <p:pic>
        <p:nvPicPr>
          <p:cNvPr id="7" name="Picture 5" descr="d:\My Documents\Amidagauro\MADAN18\Peskonferencia\PRESS\logo_EU_F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53"/>
            <a:ext cx="1285884" cy="1298378"/>
          </a:xfrm>
          <a:prstGeom prst="rect">
            <a:avLst/>
          </a:prstGeom>
          <a:noFill/>
        </p:spPr>
      </p:pic>
      <p:pic>
        <p:nvPicPr>
          <p:cNvPr id="8" name="Picture 6" descr="d:\My Documents\Amidagauro\MADAN18\Peskonferencia\PRESS\file-2320-2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14290"/>
            <a:ext cx="1311045" cy="1042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bg-BG" sz="2400" b="1" u="sng" dirty="0" smtClean="0"/>
              <a:t>ЦЕЛИ  </a:t>
            </a:r>
            <a:r>
              <a:rPr lang="bg-BG" sz="2400" b="1" u="sng" dirty="0"/>
              <a:t>НА </a:t>
            </a:r>
            <a:r>
              <a:rPr lang="bg-BG" sz="2400" b="1" u="sng" dirty="0" smtClean="0"/>
              <a:t>ПРОЕКТА </a:t>
            </a:r>
            <a:endParaRPr lang="bg-BG" sz="2400" dirty="0"/>
          </a:p>
          <a:p>
            <a:pPr>
              <a:buNone/>
            </a:pPr>
            <a:r>
              <a:rPr lang="bg-BG" sz="2400" b="1" dirty="0"/>
              <a:t> </a:t>
            </a:r>
            <a:endParaRPr lang="bg-BG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bg-BG" sz="2400" dirty="0" smtClean="0"/>
              <a:t> Намаляване </a:t>
            </a:r>
            <a:r>
              <a:rPr lang="bg-BG" sz="2400" dirty="0"/>
              <a:t>на количеството депонирани битови отпадъци чрез осигуряване на допълнителен капацитет за предварително третиране на смесено събрани битови отпадъци</a:t>
            </a:r>
            <a:r>
              <a:rPr lang="bg-BG" sz="2400" dirty="0" smtClean="0"/>
              <a:t>;</a:t>
            </a:r>
            <a:endParaRPr lang="bg-BG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bg-BG" sz="2400" dirty="0" smtClean="0"/>
              <a:t>Разделно </a:t>
            </a:r>
            <a:r>
              <a:rPr lang="bg-BG" sz="2400" dirty="0"/>
              <a:t>събиране и рециклиране чрез </a:t>
            </a:r>
            <a:r>
              <a:rPr lang="bg-BG" sz="2400" dirty="0" err="1"/>
              <a:t>компостиране</a:t>
            </a:r>
            <a:r>
              <a:rPr lang="bg-BG" sz="2400" dirty="0"/>
              <a:t> на зелени и/или </a:t>
            </a:r>
            <a:r>
              <a:rPr lang="bg-BG" sz="2400" dirty="0" err="1"/>
              <a:t>биоразградими</a:t>
            </a:r>
            <a:r>
              <a:rPr lang="bg-BG" sz="2400" dirty="0"/>
              <a:t> </a:t>
            </a:r>
            <a:r>
              <a:rPr lang="bg-BG" sz="2400" dirty="0" smtClean="0"/>
              <a:t>отпадъци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</a:rPr>
              <a:t>Намаляване на </a:t>
            </a:r>
            <a:r>
              <a:rPr lang="ru-RU" sz="2400" dirty="0">
                <a:solidFill>
                  <a:schemeClr val="bg1"/>
                </a:solidFill>
              </a:rPr>
              <a:t>такса битови отпадъци </a:t>
            </a:r>
            <a:r>
              <a:rPr lang="ru-RU" sz="2400" dirty="0" smtClean="0">
                <a:solidFill>
                  <a:schemeClr val="bg1"/>
                </a:solidFill>
              </a:rPr>
              <a:t>за населението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</a:rPr>
              <a:t>рекултивира теренът на бившето сметище</a:t>
            </a:r>
            <a:endParaRPr lang="bg-BG" sz="2400" dirty="0" smtClean="0">
              <a:solidFill>
                <a:schemeClr val="bg1"/>
              </a:solidFill>
            </a:endParaRPr>
          </a:p>
          <a:p>
            <a:pPr lvl="0">
              <a:buNone/>
            </a:pPr>
            <a:endParaRPr lang="bg-BG" sz="2400" dirty="0" smtClean="0"/>
          </a:p>
        </p:txBody>
      </p:sp>
      <p:pic>
        <p:nvPicPr>
          <p:cNvPr id="5" name="Picture 5" descr="d:\My Documents\Amidagauro\MADAN18\Peskonferencia\PRESS\logo_EU_F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53"/>
            <a:ext cx="1285884" cy="1298378"/>
          </a:xfrm>
          <a:prstGeom prst="rect">
            <a:avLst/>
          </a:prstGeom>
          <a:noFill/>
        </p:spPr>
      </p:pic>
      <p:pic>
        <p:nvPicPr>
          <p:cNvPr id="6" name="Picture 6" descr="d:\My Documents\Amidagauro\MADAN18\Peskonferencia\PRESS\file-2320-2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14290"/>
            <a:ext cx="1311045" cy="1042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51115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ЕКИП ЗА УПРАВЛЕНИЕ НА ПРОЕКТА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3857652" cy="5214974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bg-BG" b="1" i="1" dirty="0" smtClean="0"/>
              <a:t>С</a:t>
            </a:r>
            <a:r>
              <a:rPr lang="ru-RU" b="1" i="1" dirty="0" smtClean="0"/>
              <a:t>лужители от Община Мадан</a:t>
            </a:r>
            <a:r>
              <a:rPr lang="ru-RU" dirty="0" smtClean="0"/>
              <a:t>: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Явор Орлов </a:t>
            </a:r>
            <a:r>
              <a:rPr lang="ru-RU" dirty="0" smtClean="0"/>
              <a:t>– Ръководител;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Фиданка Узуно</a:t>
            </a:r>
            <a:r>
              <a:rPr lang="ru-RU" dirty="0" smtClean="0"/>
              <a:t>ва – Финансов експерт;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Айтен Мекова </a:t>
            </a:r>
            <a:r>
              <a:rPr lang="ru-RU" dirty="0" smtClean="0"/>
              <a:t>– Експерт „Мониторинг и докладване“;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Мартин Моллов </a:t>
            </a:r>
            <a:r>
              <a:rPr lang="ru-RU" dirty="0" smtClean="0"/>
              <a:t>– Координатор;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Теменужка Димитрова </a:t>
            </a:r>
            <a:r>
              <a:rPr lang="ru-RU" dirty="0" smtClean="0"/>
              <a:t>– Технически сътрудник и съхранение на документацията;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Десислава Димитрова </a:t>
            </a:r>
            <a:r>
              <a:rPr lang="ru-RU" dirty="0" smtClean="0"/>
              <a:t>- Експерт "Информация и комуникация".</a:t>
            </a:r>
            <a:endParaRPr lang="bg-BG" dirty="0"/>
          </a:p>
        </p:txBody>
      </p:sp>
      <p:pic>
        <p:nvPicPr>
          <p:cNvPr id="2050" name="Picture 2" descr="Започва ремонт на покрива на сградата на община Мад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071678"/>
            <a:ext cx="4661299" cy="3729038"/>
          </a:xfrm>
          <a:prstGeom prst="rect">
            <a:avLst/>
          </a:prstGeom>
          <a:noFill/>
        </p:spPr>
      </p:pic>
      <p:pic>
        <p:nvPicPr>
          <p:cNvPr id="2052" name="Picture 4" descr="Резултат с изображение за община мадан лог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857232"/>
            <a:ext cx="2013137" cy="2128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85546375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:\My Documents\Amidagauro\MADAN18\Broshura\DSCN64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82" y="-71462"/>
            <a:ext cx="9239282" cy="6929462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0"/>
            <a:ext cx="9144000" cy="250030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32500" lnSpcReduction="2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bg-BG" sz="3200" dirty="0" smtClean="0"/>
              <a:t>	</a:t>
            </a:r>
            <a:endParaRPr lang="bg-BG" sz="6000" dirty="0" smtClean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bg-BG" sz="6000" dirty="0" smtClean="0"/>
              <a:t>	</a:t>
            </a:r>
            <a:r>
              <a:rPr lang="bg-BG" sz="7400" u="sng" dirty="0" smtClean="0">
                <a:solidFill>
                  <a:schemeClr val="bg1"/>
                </a:solidFill>
              </a:rPr>
              <a:t>ПРОЕКТЪТ ВКЛЮЧВА ИЗГРАЖДАНЕ НА 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bg-BG" sz="7400" dirty="0" smtClean="0">
              <a:solidFill>
                <a:schemeClr val="bg1"/>
              </a:solidFill>
            </a:endParaRPr>
          </a:p>
          <a:p>
            <a:pPr marL="1143000" lvl="0" indent="-11430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bg-BG" sz="8600" dirty="0" err="1" smtClean="0">
                <a:solidFill>
                  <a:schemeClr val="bg1"/>
                </a:solidFill>
              </a:rPr>
              <a:t>компостираща</a:t>
            </a:r>
            <a:r>
              <a:rPr lang="bg-BG" sz="8600" dirty="0" smtClean="0">
                <a:solidFill>
                  <a:schemeClr val="bg1"/>
                </a:solidFill>
              </a:rPr>
              <a:t> инсталация за разделно събрани зелени и/или </a:t>
            </a:r>
            <a:r>
              <a:rPr lang="bg-BG" sz="8600" dirty="0" err="1" smtClean="0">
                <a:solidFill>
                  <a:schemeClr val="bg1"/>
                </a:solidFill>
              </a:rPr>
              <a:t>биоразградими</a:t>
            </a:r>
            <a:r>
              <a:rPr lang="bg-BG" sz="8600" dirty="0" smtClean="0">
                <a:solidFill>
                  <a:schemeClr val="bg1"/>
                </a:solidFill>
              </a:rPr>
              <a:t> отпадъци </a:t>
            </a:r>
          </a:p>
          <a:p>
            <a:pPr marL="1143000" lvl="0" indent="-11430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bg-BG" sz="8600" dirty="0" smtClean="0">
                <a:solidFill>
                  <a:schemeClr val="bg1"/>
                </a:solidFill>
              </a:rPr>
              <a:t>инсталация за предварително третиране на смесено събрани битови отпадъци</a:t>
            </a:r>
            <a:endParaRPr kumimoji="0" lang="bg-BG" sz="86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Picture 2" descr="d:\My Documents\Amidagauro\MADAN18\Broshura\DSCN64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82" y="0"/>
            <a:ext cx="9239282" cy="6929462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4572008"/>
            <a:ext cx="7786710" cy="20002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g-BG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g-BG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bg-BG" sz="4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Прогнозният капацитет на инсталацията за </a:t>
            </a:r>
            <a:r>
              <a:rPr kumimoji="0" lang="bg-BG" sz="45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компостиране</a:t>
            </a:r>
            <a:r>
              <a:rPr kumimoji="0" lang="bg-BG" sz="4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е от 2063 т/г до 2100 т/г. зелени и </a:t>
            </a:r>
            <a:r>
              <a:rPr kumimoji="0" lang="bg-BG" sz="45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биоразградими</a:t>
            </a:r>
            <a:r>
              <a:rPr kumimoji="0" lang="bg-BG" sz="4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отпадъци, разделно събрани от общините Мадан, Златоград и Неделино. 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madan_dep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99543"/>
            <a:ext cx="5711590" cy="510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267744" y="764704"/>
            <a:ext cx="4357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bg-BG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bg-BG" sz="2000" b="1" i="1" u="none" strike="noStrike" cap="none" normalizeH="0" baseline="0" dirty="0" smtClean="0" bmk="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естоположение на депото</a:t>
            </a:r>
            <a:r>
              <a:rPr kumimoji="0" lang="en-US" sz="2000" b="1" i="1" u="none" strike="noStrike" cap="none" normalizeH="0" baseline="0" dirty="0" smtClean="0" bmk="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g-BG" sz="2000" b="1" i="1" dirty="0" smtClean="0">
                <a:solidFill>
                  <a:schemeClr val="bg1"/>
                </a:solidFill>
              </a:rPr>
              <a:t>Площ 8410 кв.м</a:t>
            </a:r>
            <a:r>
              <a:rPr lang="bg-BG" sz="2000" i="1" dirty="0" smtClean="0">
                <a:solidFill>
                  <a:schemeClr val="bg1"/>
                </a:solidFill>
              </a:rPr>
              <a:t>.</a:t>
            </a:r>
            <a:r>
              <a:rPr kumimoji="0" lang="bg-BG" sz="2000" b="1" i="1" u="none" strike="noStrike" cap="none" normalizeH="0" baseline="0" dirty="0" smtClean="0" bmk="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bg-BG" sz="20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5373216"/>
            <a:ext cx="8501122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g-BG" sz="2400" dirty="0" smtClean="0"/>
              <a:t>Инсталациите ще бъдат изградени на Регионално депо за </a:t>
            </a:r>
            <a:r>
              <a:rPr lang="bg-BG" sz="2400" dirty="0" err="1" smtClean="0"/>
              <a:t>ТБО</a:t>
            </a:r>
            <a:r>
              <a:rPr lang="bg-BG" sz="2400" dirty="0" smtClean="0"/>
              <a:t> гр. Мадан в землището на с. Шаренска, община Мадан. Теренът е собственост на община Мадан. </a:t>
            </a:r>
            <a:endParaRPr lang="bg-BG" sz="2400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58204" cy="72547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g-BG" sz="2400" b="1" dirty="0" smtClean="0"/>
              <a:t> ТЕХНОЛОГИЯТА НА КОМПОСТИРАНЕ</a:t>
            </a:r>
            <a:endParaRPr lang="bg-BG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endParaRPr lang="bg-BG" sz="2400" dirty="0" smtClean="0"/>
          </a:p>
          <a:p>
            <a:r>
              <a:rPr lang="bg-BG" sz="2400" dirty="0" smtClean="0"/>
              <a:t>Избрана е технология за </a:t>
            </a:r>
            <a:r>
              <a:rPr lang="bg-BG" sz="2400" dirty="0" err="1" smtClean="0"/>
              <a:t>компостиране</a:t>
            </a:r>
            <a:r>
              <a:rPr lang="bg-BG" sz="2400" dirty="0" smtClean="0"/>
              <a:t> в открити клетки с навес, чрез автоматична система</a:t>
            </a:r>
          </a:p>
          <a:p>
            <a:r>
              <a:rPr lang="bg-BG" sz="2400" dirty="0" smtClean="0"/>
              <a:t>Така поддържането на подходящи за процеса условия е в по-малка зависимост от климата</a:t>
            </a:r>
          </a:p>
          <a:p>
            <a:r>
              <a:rPr lang="bg-BG" sz="2400" dirty="0"/>
              <a:t>И</a:t>
            </a:r>
            <a:r>
              <a:rPr lang="bg-BG" sz="2400" dirty="0" smtClean="0"/>
              <a:t>зползваните машини са с ниски оперативно-експлоатационни разходи и опростено обслужване.</a:t>
            </a:r>
          </a:p>
          <a:p>
            <a:r>
              <a:rPr lang="bg-BG" sz="2400" dirty="0" smtClean="0"/>
              <a:t>Автоматизираната система не изисква </a:t>
            </a:r>
            <a:r>
              <a:rPr lang="bg-BG" sz="2400" dirty="0"/>
              <a:t>непрекъснато наличие на обслужващ </a:t>
            </a:r>
            <a:r>
              <a:rPr lang="bg-BG" sz="2400" dirty="0" smtClean="0"/>
              <a:t>персонал, което ще позволи оптимизиране на оперативните разходи.  </a:t>
            </a:r>
          </a:p>
          <a:p>
            <a:endParaRPr lang="bg-BG" sz="2200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4431</TotalTime>
  <Words>973</Words>
  <Application>Microsoft Office PowerPoint</Application>
  <PresentationFormat>Презентация на цял екран (4:3)</PresentationFormat>
  <Paragraphs>150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25</vt:i4>
      </vt:variant>
    </vt:vector>
  </HeadingPairs>
  <TitlesOfParts>
    <vt:vector size="26" baseType="lpstr">
      <vt:lpstr>Office Theme</vt:lpstr>
      <vt:lpstr>ПРЕДСТАВЯНЕ НА ПРОЕКТ „ПРОЕКТИРАНЕ И ИЗГРАЖДАНЕ НА КОМПОСТИРАЩА ИНСТАЛАЦИЯ И НА ИНСТАЛАЦИЯ ЗА ПРЕДВАРИТЕЛНО ТРЕТИРАНЕ НА БИТОВИ ОТПАДЪЦИ НА ТЕРИТОРИЯТА НА РДБО МАДАН, ЗА ОБЩИНИТЕ МАДАН, ЗЛАТОГРАД И НЕДЕЛИНО“ 5 ноември 2018 г.</vt:lpstr>
      <vt:lpstr>Слайд 2</vt:lpstr>
      <vt:lpstr>Слайд 3</vt:lpstr>
      <vt:lpstr>Слайд 4</vt:lpstr>
      <vt:lpstr>ЕКИП ЗА УПРАВЛЕНИЕ НА ПРОЕКТА</vt:lpstr>
      <vt:lpstr>Слайд 6</vt:lpstr>
      <vt:lpstr>Слайд 7</vt:lpstr>
      <vt:lpstr>Слайд 8</vt:lpstr>
      <vt:lpstr> ТЕХНОЛОГИЯТА НА КОМПОСТИРАНЕ</vt:lpstr>
      <vt:lpstr>Компостиращата инсталация</vt:lpstr>
      <vt:lpstr>Слайд 11</vt:lpstr>
      <vt:lpstr>Слайд 12</vt:lpstr>
      <vt:lpstr>Слайд 13</vt:lpstr>
      <vt:lpstr>Общински мерки</vt:lpstr>
      <vt:lpstr>Морфологичен анализ на състава на битовите отпадъци на общините Мадан, Неделино и Златоград</vt:lpstr>
      <vt:lpstr>Какво предстaвлява компостирането?</vt:lpstr>
      <vt:lpstr>Какво можем да компостираме?</vt:lpstr>
      <vt:lpstr>Какви са предимствата на компостирането?</vt:lpstr>
      <vt:lpstr>Ползи за населението</vt:lpstr>
      <vt:lpstr>Слайд 20</vt:lpstr>
      <vt:lpstr>Слайд 21</vt:lpstr>
      <vt:lpstr>Партньори</vt:lpstr>
      <vt:lpstr>Изпълнители</vt:lpstr>
      <vt:lpstr>Слайд 24</vt:lpstr>
      <vt:lpstr>Слайд 25</vt:lpstr>
    </vt:vector>
  </TitlesOfParts>
  <Company>BTA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ReklamaBTA</dc:creator>
  <cp:lastModifiedBy>ACER V5</cp:lastModifiedBy>
  <cp:revision>158</cp:revision>
  <dcterms:created xsi:type="dcterms:W3CDTF">2018-10-10T13:43:03Z</dcterms:created>
  <dcterms:modified xsi:type="dcterms:W3CDTF">2018-11-05T10:28:21Z</dcterms:modified>
</cp:coreProperties>
</file>